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  <p:sldMasterId id="2147483821" r:id="rId2"/>
  </p:sldMasterIdLst>
  <p:notesMasterIdLst>
    <p:notesMasterId r:id="rId13"/>
  </p:notesMasterIdLst>
  <p:handoutMasterIdLst>
    <p:handoutMasterId r:id="rId14"/>
  </p:handoutMasterIdLst>
  <p:sldIdLst>
    <p:sldId id="327" r:id="rId3"/>
    <p:sldId id="343" r:id="rId4"/>
    <p:sldId id="340" r:id="rId5"/>
    <p:sldId id="342" r:id="rId6"/>
    <p:sldId id="341" r:id="rId7"/>
    <p:sldId id="328" r:id="rId8"/>
    <p:sldId id="329" r:id="rId9"/>
    <p:sldId id="330" r:id="rId10"/>
    <p:sldId id="344" r:id="rId11"/>
    <p:sldId id="345" r:id="rId12"/>
  </p:sldIdLst>
  <p:sldSz cx="9144000" cy="6858000" type="screen4x3"/>
  <p:notesSz cx="6858000" cy="9144000"/>
  <p:custDataLst>
    <p:tags r:id="rId15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bruiker" initials="G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4BDF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86" autoAdjust="0"/>
    <p:restoredTop sz="99884" autoAdjust="0"/>
  </p:normalViewPr>
  <p:slideViewPr>
    <p:cSldViewPr>
      <p:cViewPr varScale="1">
        <p:scale>
          <a:sx n="84" d="100"/>
          <a:sy n="84" d="100"/>
        </p:scale>
        <p:origin x="133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nl-NL" altLang="nl-NL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CBCCEBA-9620-4A8B-AC0A-4ED96A5EEA0C}" type="datetimeFigureOut">
              <a:rPr lang="nl-NL" altLang="nl-NL"/>
              <a:pPr/>
              <a:t>12-4-2021</a:t>
            </a:fld>
            <a:endParaRPr lang="nl-NL" altLang="nl-NL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nl-NL" altLang="nl-NL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4CB1A10-D4B8-42AF-804C-E07D5121592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01278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nl-NL" alt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C747A7-EFEB-4F7E-91EA-9181857640EB}" type="datetimeFigureOut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4BF427E-C23D-459C-A6A1-1EF3CA0020A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705190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92722-0B17-4BB7-8E7F-D0D498476E00}" type="slidenum">
              <a:rPr lang="nl-NL" altLang="nl-NL"/>
              <a:pPr/>
              <a:t>3</a:t>
            </a:fld>
            <a:endParaRPr lang="nl-NL" altLang="nl-NL"/>
          </a:p>
        </p:txBody>
      </p:sp>
      <p:sp>
        <p:nvSpPr>
          <p:cNvPr id="1638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6388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9AA6EB1-83D1-44BB-99D7-9FDEA7101A9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3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47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92722-0B17-4BB7-8E7F-D0D498476E00}" type="slidenum">
              <a:rPr lang="nl-NL" altLang="nl-NL"/>
              <a:pPr/>
              <a:t>4</a:t>
            </a:fld>
            <a:endParaRPr lang="nl-NL" altLang="nl-NL"/>
          </a:p>
        </p:txBody>
      </p:sp>
      <p:sp>
        <p:nvSpPr>
          <p:cNvPr id="1638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6388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9AA6EB1-83D1-44BB-99D7-9FDEA7101A9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4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4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92722-0B17-4BB7-8E7F-D0D498476E00}" type="slidenum">
              <a:rPr lang="nl-NL" altLang="nl-NL"/>
              <a:pPr/>
              <a:t>5</a:t>
            </a:fld>
            <a:endParaRPr lang="nl-NL" altLang="nl-NL"/>
          </a:p>
        </p:txBody>
      </p:sp>
      <p:sp>
        <p:nvSpPr>
          <p:cNvPr id="1638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6388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9AA6EB1-83D1-44BB-99D7-9FDEA7101A9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5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048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92722-0B17-4BB7-8E7F-D0D498476E00}" type="slidenum">
              <a:rPr lang="nl-NL" altLang="nl-NL"/>
              <a:pPr/>
              <a:t>6</a:t>
            </a:fld>
            <a:endParaRPr lang="nl-NL" altLang="nl-NL"/>
          </a:p>
        </p:txBody>
      </p:sp>
      <p:sp>
        <p:nvSpPr>
          <p:cNvPr id="1638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6388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9AA6EB1-83D1-44BB-99D7-9FDEA7101A9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6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699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92722-0B17-4BB7-8E7F-D0D498476E00}" type="slidenum">
              <a:rPr lang="nl-NL" altLang="nl-NL"/>
              <a:pPr/>
              <a:t>7</a:t>
            </a:fld>
            <a:endParaRPr lang="nl-NL" altLang="nl-NL"/>
          </a:p>
        </p:txBody>
      </p:sp>
      <p:sp>
        <p:nvSpPr>
          <p:cNvPr id="1638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6388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9AA6EB1-83D1-44BB-99D7-9FDEA7101A9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7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649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92722-0B17-4BB7-8E7F-D0D498476E00}" type="slidenum">
              <a:rPr lang="nl-NL" altLang="nl-NL"/>
              <a:pPr/>
              <a:t>8</a:t>
            </a:fld>
            <a:endParaRPr lang="nl-NL" altLang="nl-NL"/>
          </a:p>
        </p:txBody>
      </p:sp>
      <p:sp>
        <p:nvSpPr>
          <p:cNvPr id="1638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6388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9AA6EB1-83D1-44BB-99D7-9FDEA7101A9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8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494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92722-0B17-4BB7-8E7F-D0D498476E00}" type="slidenum">
              <a:rPr lang="nl-NL" altLang="nl-NL"/>
              <a:pPr/>
              <a:t>9</a:t>
            </a:fld>
            <a:endParaRPr lang="nl-NL" altLang="nl-NL"/>
          </a:p>
        </p:txBody>
      </p:sp>
      <p:sp>
        <p:nvSpPr>
          <p:cNvPr id="1638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6388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9AA6EB1-83D1-44BB-99D7-9FDEA7101A9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9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494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92722-0B17-4BB7-8E7F-D0D498476E00}" type="slidenum">
              <a:rPr lang="nl-NL" altLang="nl-NL"/>
              <a:pPr/>
              <a:t>10</a:t>
            </a:fld>
            <a:endParaRPr lang="nl-NL" altLang="nl-NL"/>
          </a:p>
        </p:txBody>
      </p:sp>
      <p:sp>
        <p:nvSpPr>
          <p:cNvPr id="1638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6388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9AA6EB1-83D1-44BB-99D7-9FDEA7101A9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10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494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6C6D8-DD7A-4F7E-9367-2CFD54162923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4CB44-325C-48F4-B0F1-C5B74AEC801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89131545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6EC00-B5BA-47D4-8A8C-1AAD4C7908E0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B2BAF2-D56F-4583-825D-8669B8939CA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07484909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12B9A-7B77-466A-B40A-03BF4DE8611E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6305D0-C291-4B96-AFEA-A0E0B1D6CEA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5473133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hthoek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hthoek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hthoek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hthoek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1" name="Rechthoek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2" name="Rechthoek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3" name="Rechthoek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4" name="Rechthoek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nl-NL"/>
              <a:t>Klik om het opmaakprofiel van de modelondertitel te bewerken</a:t>
            </a:r>
            <a:endParaRPr lang="en-US"/>
          </a:p>
        </p:txBody>
      </p:sp>
      <p:sp>
        <p:nvSpPr>
          <p:cNvPr id="15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03E7C3-7BA7-44D2-BD6F-D2BC3C8FFBF4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16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17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BB68E0EF-7054-4E68-8B3D-D0DB81CCE04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2330405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hthoek 4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hthoek 5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hthoek 6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hthoek 7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Rechthoek 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0" name="Rechthoek 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1" name="Rechthoek 1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2" name="Rechthoek 1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3" name="Vrije vorm 12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4" name="Vrije vorm 13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5" name="Vrije vorm 14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6" name="Vrije v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7" name="Vrije v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8" name="Vrije v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9" name="Vrije v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0" name="Vrije v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1" name="Vrije v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2" name="Vrije v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3" name="Vrije v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4" name="Vrije v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5" name="Vrije vorm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6" name="Vrije vorm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7" name="Vrije v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9" name="Rechthoek 28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0" name="Rechthoek 29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1" name="Rechthoek 30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2" name="Rechthoek 31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3" name="Rechthoek 32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01BAAA-F8EE-4B8B-A2B3-449C19FEC359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3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3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CD1A13F2-E5AA-4B5C-874C-DA65A55134E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49670350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8B6C6A-E447-4BF9-A41B-379B1AD08348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C13604D9-CA60-4A3D-A5E5-F60FFC5860F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63138925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hthoek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Rechthoek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0" name="Rechthoek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Rechthoek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2" name="Rechthoek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3" name="Rechthoek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4" name="Rechthoek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5" name="Rechthoek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6" name="Rechthoek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759F19-A2B2-4C7D-BE62-BAC16D1AEDB7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1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1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46136352-2D79-4AC3-9C57-0CC795B2CEB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39872346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84FA2D-59EA-4F17-921F-A7C1B940BBD7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5683187C-6664-4AFC-A5C0-424F380A486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48744192"/>
      </p:ext>
    </p:extLst>
  </p:cSld>
  <p:clrMapOvr>
    <a:masterClrMapping/>
  </p:clrMapOvr>
  <p:transition advClick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hthoek 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hthoek 6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hthoek 7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hthoek 8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0" name="Rechthoek 9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1" name="Rechthoek 10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2" name="Rechthoek 11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3" name="Rechthoek 12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4" name="Rechthoek 13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Rechte verbindingslijn 14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e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17" name="Rechte verbindingslijn 16"/>
            <p:cNvCxnSpPr/>
            <p:nvPr/>
          </p:nvCxnSpPr>
          <p:spPr>
            <a:xfrm rot="16200000">
              <a:off x="6663593" y="1280974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 rot="5400000" flipH="1">
              <a:off x="6744513" y="1279999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e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21" name="Rechte verbindingslijn 20"/>
            <p:cNvCxnSpPr/>
            <p:nvPr/>
          </p:nvCxnSpPr>
          <p:spPr>
            <a:xfrm rot="16200000">
              <a:off x="6663593" y="1280974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 rot="5400000" flipH="1">
              <a:off x="6744513" y="1279999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e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25" name="Rechte verbindingslijn 24"/>
            <p:cNvCxnSpPr/>
            <p:nvPr/>
          </p:nvCxnSpPr>
          <p:spPr>
            <a:xfrm rot="16200000">
              <a:off x="6663592" y="1280974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25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chte verbindingslijn 26"/>
            <p:cNvCxnSpPr/>
            <p:nvPr/>
          </p:nvCxnSpPr>
          <p:spPr>
            <a:xfrm rot="5400000" flipH="1">
              <a:off x="6744512" y="1279999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8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C8DF5E-2249-40C2-BE9A-D39EAEF71FE4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29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30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E41E2-F650-4D64-9B81-B12955B4C3A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8227926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88CA0-296F-4A90-9C77-FA14A24F7AEF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7EAACE-553D-41B1-B1CE-B1D0BE5BD36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0209604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3368F-F480-4705-8E61-EB83E0599188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A40AC-211C-4205-B1DA-4F774AF73A9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61129381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464B3-5128-4AFF-B8E6-0DBC4C4EDFCB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356D96-EF6F-475E-8DE6-95DFABED227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31164092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1331E-7A27-45DC-AF5A-6A505105E0EB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602C76-A4CC-4992-9C30-0456BD7C3A5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53876131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B6ABE-F1CF-402B-BA4F-7CDF2FC74C26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8A6644-DC93-4E2F-840F-1E3E9F7896F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92265503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70480-CB89-4395-94AC-FE0319A21CF9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50204A-A2A8-4DA6-99CB-ED23556A75B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3726210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E4BD5-1037-4961-BF7F-F56A9FCA0350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D0F7C4-DC81-4FA9-B35B-77F00D8D0FC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8688873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E6B4A-80D4-4740-B920-4A30246DA1A1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B63393-24AA-4189-A499-9AD58480134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3959967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24984EB-3AB4-4681-9B06-C0F3B16195CD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FDA846-FA68-4D21-AB0E-0C003952FA46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89" r:id="rId2"/>
    <p:sldLayoutId id="2147483888" r:id="rId3"/>
    <p:sldLayoutId id="2147483887" r:id="rId4"/>
    <p:sldLayoutId id="2147483886" r:id="rId5"/>
    <p:sldLayoutId id="2147483885" r:id="rId6"/>
    <p:sldLayoutId id="2147483884" r:id="rId7"/>
    <p:sldLayoutId id="2147483883" r:id="rId8"/>
    <p:sldLayoutId id="2147483882" r:id="rId9"/>
    <p:sldLayoutId id="2147483881" r:id="rId10"/>
    <p:sldLayoutId id="214748388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64999">
              <a:srgbClr val="000000"/>
            </a:gs>
            <a:gs pos="100000">
              <a:srgbClr val="5A77A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2051" name="Tijdelijke aanduiding voor tekst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altLang="nl-NL"/>
          </a:p>
        </p:txBody>
      </p:sp>
      <p:sp>
        <p:nvSpPr>
          <p:cNvPr id="34" name="Tijdelijke aanduiding voor datum 4"/>
          <p:cNvSpPr>
            <a:spLocks noGrp="1"/>
          </p:cNvSpPr>
          <p:nvPr>
            <p:ph type="dt" sz="half" idx="2"/>
          </p:nvPr>
        </p:nvSpPr>
        <p:spPr>
          <a:xfrm>
            <a:off x="6477000" y="55563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3E8D052-24FA-4E82-8DF5-1C609340FD4D}" type="datetime1">
              <a:rPr lang="nl-NL"/>
              <a:pPr>
                <a:defRPr/>
              </a:pPr>
              <a:t>12-4-2021</a:t>
            </a:fld>
            <a:endParaRPr lang="nl-NL"/>
          </a:p>
        </p:txBody>
      </p:sp>
      <p:sp>
        <p:nvSpPr>
          <p:cNvPr id="35" name="Tijdelijke aanduiding voor voettekst 5"/>
          <p:cNvSpPr>
            <a:spLocks noGrp="1"/>
          </p:cNvSpPr>
          <p:nvPr>
            <p:ph type="ftr" sz="quarter" idx="3"/>
          </p:nvPr>
        </p:nvSpPr>
        <p:spPr>
          <a:xfrm>
            <a:off x="914400" y="55563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r>
              <a:rPr lang="nl-NL" altLang="nl-NL"/>
              <a:t>© Noordhoff Uitgevers 2011</a:t>
            </a:r>
          </a:p>
        </p:txBody>
      </p:sp>
      <p:sp>
        <p:nvSpPr>
          <p:cNvPr id="36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610600" y="55563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fld id="{F263EFA2-1837-4F5D-8EB7-095621BE68EA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anose="05000000000000000000" pitchFamily="2" charset="2"/>
        <a:buChar char=""/>
        <a:defRPr sz="30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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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anose="05040102010807070707" pitchFamily="18" charset="2"/>
        <a:buChar char=""/>
        <a:defRPr sz="22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emf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sp>
        <p:nvSpPr>
          <p:cNvPr id="14338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>
                <a:solidFill>
                  <a:srgbClr val="54BDF2"/>
                </a:solidFill>
              </a:rPr>
              <a:t>§</a:t>
            </a:r>
            <a:r>
              <a:rPr lang="nl-NL" altLang="nl-NL" dirty="0">
                <a:solidFill>
                  <a:srgbClr val="54BDF2"/>
                </a:solidFill>
                <a:latin typeface="Arial" panose="020B0604020202020204" pitchFamily="34" charset="0"/>
              </a:rPr>
              <a:t>2.1</a:t>
            </a:r>
            <a:r>
              <a:rPr lang="nl-NL" altLang="nl-NL" dirty="0">
                <a:solidFill>
                  <a:srgbClr val="54BDF2"/>
                </a:solidFill>
              </a:rPr>
              <a:t> Kijk en vergelijk!</a:t>
            </a:r>
          </a:p>
        </p:txBody>
      </p:sp>
      <p:sp>
        <p:nvSpPr>
          <p:cNvPr id="14339" name="Tijdelijke aanduiding voor inhoud 8"/>
          <p:cNvSpPr>
            <a:spLocks noGrp="1"/>
          </p:cNvSpPr>
          <p:nvPr>
            <p:ph idx="1"/>
          </p:nvPr>
        </p:nvSpPr>
        <p:spPr>
          <a:xfrm>
            <a:off x="1079500" y="1989138"/>
            <a:ext cx="7669213" cy="3562350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sz="2800" dirty="0">
                <a:latin typeface="Arial" panose="020B0604020202020204" pitchFamily="34" charset="0"/>
              </a:rPr>
              <a:t>In deze </a:t>
            </a:r>
            <a:r>
              <a:rPr lang="nl-NL" altLang="nl-NL" sz="2800" dirty="0" err="1">
                <a:latin typeface="Arial" panose="020B0604020202020204" pitchFamily="34" charset="0"/>
              </a:rPr>
              <a:t>PowerPoint-presentatie</a:t>
            </a:r>
            <a:r>
              <a:rPr lang="nl-NL" altLang="nl-NL" sz="2800" dirty="0">
                <a:latin typeface="Arial" panose="020B0604020202020204" pitchFamily="34" charset="0"/>
              </a:rPr>
              <a:t> leer je:</a:t>
            </a:r>
          </a:p>
          <a:p>
            <a:pPr marL="514350" indent="-514350" eaLnBrk="1" hangingPunct="1"/>
            <a:r>
              <a:rPr lang="nl-NL" altLang="nl-NL" sz="2800" dirty="0">
                <a:latin typeface="Arial" panose="020B0604020202020204" pitchFamily="34" charset="0"/>
              </a:rPr>
              <a:t>waar je betrouwbare productinformatie vandaan haalt</a:t>
            </a:r>
          </a:p>
          <a:p>
            <a:pPr marL="514350" indent="-514350" eaLnBrk="1" hangingPunct="1"/>
            <a:r>
              <a:rPr lang="nl-NL" altLang="nl-NL" sz="2800" dirty="0">
                <a:latin typeface="Arial" panose="020B0604020202020204" pitchFamily="34" charset="0"/>
              </a:rPr>
              <a:t>hoe je prijzen vergelijkt</a:t>
            </a:r>
          </a:p>
          <a:p>
            <a:pPr marL="514350" indent="-514350" eaLnBrk="1" hangingPunct="1"/>
            <a:r>
              <a:rPr lang="nl-NL" altLang="nl-NL" sz="2800" dirty="0">
                <a:latin typeface="Arial" panose="020B0604020202020204" pitchFamily="34" charset="0"/>
              </a:rPr>
              <a:t>wat de betekenis is van keurmerken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427222"/>
      </p:ext>
    </p:extLst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 idx="4294967295"/>
          </p:nvPr>
        </p:nvSpPr>
        <p:spPr>
          <a:xfrm>
            <a:off x="457200" y="549275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ACM</a:t>
            </a:r>
          </a:p>
        </p:txBody>
      </p:sp>
      <p:sp>
        <p:nvSpPr>
          <p:cNvPr id="9219" name="Tekstvak 4"/>
          <p:cNvSpPr txBox="1">
            <a:spLocks noChangeArrowheads="1"/>
          </p:cNvSpPr>
          <p:nvPr/>
        </p:nvSpPr>
        <p:spPr bwMode="auto">
          <a:xfrm>
            <a:off x="899591" y="1412776"/>
            <a:ext cx="792162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i="1" dirty="0"/>
              <a:t>ACM</a:t>
            </a:r>
            <a:r>
              <a:rPr lang="nl-NL" sz="2800" dirty="0"/>
              <a:t> betekent Autoriteit Consument &amp; Markt.</a:t>
            </a:r>
          </a:p>
          <a:p>
            <a:endParaRPr lang="nl-NL" sz="2800" dirty="0"/>
          </a:p>
          <a:p>
            <a:r>
              <a:rPr lang="nl-NL" sz="2800" dirty="0"/>
              <a:t>Dit is een overheidsinstelling die erop toeziet dat consumentenbelangen worden beschermd en dat bedrijven eerlijk met elkaar concurreren. </a:t>
            </a:r>
            <a:endParaRPr lang="nl-NL" altLang="nl-NL" sz="3200" dirty="0"/>
          </a:p>
        </p:txBody>
      </p:sp>
      <p:sp>
        <p:nvSpPr>
          <p:cNvPr id="9223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9308325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sp>
        <p:nvSpPr>
          <p:cNvPr id="14338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>
                <a:solidFill>
                  <a:srgbClr val="54BDF2"/>
                </a:solidFill>
              </a:rPr>
              <a:t>§</a:t>
            </a:r>
            <a:r>
              <a:rPr lang="nl-NL" altLang="nl-NL" dirty="0">
                <a:solidFill>
                  <a:srgbClr val="54BDF2"/>
                </a:solidFill>
                <a:latin typeface="Arial" panose="020B0604020202020204" pitchFamily="34" charset="0"/>
              </a:rPr>
              <a:t>2.1</a:t>
            </a:r>
            <a:r>
              <a:rPr lang="nl-NL" altLang="nl-NL" dirty="0">
                <a:solidFill>
                  <a:srgbClr val="54BDF2"/>
                </a:solidFill>
              </a:rPr>
              <a:t> Kijk en vergelijk!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D:\Pincode - 6e editie\Pincode - vmbo bb\ICT\Leerjaar 3\verkleind-beeld-Pincode-3gt\verkleind-beeld-Pincode-3gt\2 - hoofdstuk 2\80826E6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2138583" cy="2138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Pincode - 6e editie\Pincode - vmbo bb\ICT\Leerjaar 3\verkleind-beeld-Pincode-3gt\verkleind-beeld-Pincode-3gt\2 - hoofdstuk 2\8025061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89" y="4365104"/>
            <a:ext cx="2317993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Pincode - 6e editie\Pincode - vmbo bb\ICT\Leerjaar 3\verkleind-beeld-Pincode-3gt\verkleind-beeld-Pincode-3gt\2 - hoofdstuk 2\80826E6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366" y="2060848"/>
            <a:ext cx="1820853" cy="2107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Pincode - 6e editie\Pincode - vmbo bb\ICT\Leerjaar 3\verkleind-beeld-Pincode-3gt\verkleind-beeld-Pincode-3gt\2 - hoofdstuk 2\80826E64.jpg"/>
          <p:cNvPicPr>
            <a:picLocks noGrp="1" noChangeAspect="1" noChangeArrowheads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308" y="1268759"/>
            <a:ext cx="2412119" cy="2412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Pincode - 6e editie\Pincode - vmbo bb\ICT\Leerjaar 3\verkleind-beeld-Pincode-3gt\verkleind-beeld-Pincode-3gt\2 - hoofdstuk 2\80250617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367" y="3879879"/>
            <a:ext cx="2316315" cy="2181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87187308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 idx="4294967295"/>
          </p:nvPr>
        </p:nvSpPr>
        <p:spPr>
          <a:xfrm>
            <a:off x="555019" y="549275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Consumentenorganisaties</a:t>
            </a:r>
          </a:p>
        </p:txBody>
      </p:sp>
      <p:sp>
        <p:nvSpPr>
          <p:cNvPr id="9219" name="Tekstvak 4"/>
          <p:cNvSpPr txBox="1">
            <a:spLocks noChangeArrowheads="1"/>
          </p:cNvSpPr>
          <p:nvPr/>
        </p:nvSpPr>
        <p:spPr bwMode="auto">
          <a:xfrm>
            <a:off x="881009" y="1842159"/>
            <a:ext cx="7921625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800" dirty="0"/>
              <a:t>Zij komen op voor de belangen van consumenten. </a:t>
            </a:r>
          </a:p>
          <a:p>
            <a:pPr eaLnBrk="1" hangingPunct="1"/>
            <a:r>
              <a:rPr lang="nl-NL" altLang="nl-NL" sz="2800" dirty="0"/>
              <a:t>Dat doen ze door: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onpartijdige productinformatie te geven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informatie te geven over de rechten en plichten van consumenten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acties te voeren bij fabrikanten of bij de overheid om de belangen van consumenten te beschermen</a:t>
            </a:r>
            <a:endParaRPr lang="nl-NL" altLang="nl-NL" sz="2800" dirty="0"/>
          </a:p>
          <a:p>
            <a:pPr eaLnBrk="1" hangingPunct="1"/>
            <a:endParaRPr lang="nl-NL" altLang="nl-NL" sz="2800" dirty="0"/>
          </a:p>
        </p:txBody>
      </p:sp>
      <p:sp>
        <p:nvSpPr>
          <p:cNvPr id="9223" name="Tijdelijke aanduiding voor voettekst 4"/>
          <p:cNvSpPr txBox="1">
            <a:spLocks noGrp="1"/>
          </p:cNvSpPr>
          <p:nvPr/>
        </p:nvSpPr>
        <p:spPr bwMode="auto">
          <a:xfrm>
            <a:off x="3231681" y="630932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1630395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 idx="4294967295"/>
          </p:nvPr>
        </p:nvSpPr>
        <p:spPr>
          <a:xfrm>
            <a:off x="555019" y="549275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Consumentenorganisaties</a:t>
            </a:r>
          </a:p>
        </p:txBody>
      </p:sp>
      <p:sp>
        <p:nvSpPr>
          <p:cNvPr id="9219" name="Tekstvak 4"/>
          <p:cNvSpPr txBox="1">
            <a:spLocks noChangeArrowheads="1"/>
          </p:cNvSpPr>
          <p:nvPr/>
        </p:nvSpPr>
        <p:spPr bwMode="auto">
          <a:xfrm>
            <a:off x="881009" y="1842159"/>
            <a:ext cx="792162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800" dirty="0"/>
              <a:t>Bekijk de logo’s.</a:t>
            </a:r>
          </a:p>
          <a:p>
            <a:pPr eaLnBrk="1" hangingPunct="1"/>
            <a:r>
              <a:rPr lang="nl-NL" altLang="nl-NL" sz="2800" dirty="0"/>
              <a:t>Wat zijn dit voor organisaties?</a:t>
            </a:r>
            <a:br>
              <a:rPr lang="nl-NL" altLang="nl-NL" sz="2800" dirty="0"/>
            </a:br>
            <a:r>
              <a:rPr lang="nl-NL" altLang="nl-NL" sz="2800" dirty="0"/>
              <a:t>Vertel bij elke organisatie wat zij doen.</a:t>
            </a:r>
          </a:p>
          <a:p>
            <a:pPr eaLnBrk="1" hangingPunct="1"/>
            <a:endParaRPr lang="nl-NL" altLang="nl-NL" sz="2800" dirty="0"/>
          </a:p>
          <a:p>
            <a:pPr eaLnBrk="1" hangingPunct="1"/>
            <a:endParaRPr lang="nl-NL" altLang="nl-NL" sz="2800" dirty="0"/>
          </a:p>
        </p:txBody>
      </p:sp>
      <p:sp>
        <p:nvSpPr>
          <p:cNvPr id="9223" name="Tijdelijke aanduiding voor voettekst 4"/>
          <p:cNvSpPr txBox="1">
            <a:spLocks noGrp="1"/>
          </p:cNvSpPr>
          <p:nvPr/>
        </p:nvSpPr>
        <p:spPr bwMode="auto">
          <a:xfrm>
            <a:off x="3231681" y="630932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D:\Pincode - 6e editie\Pincode - vmbo bb\ICT\Leerjaar 3\verkleind-beeld-Pincode-3gt\verkleind-beeld-Pincode-3gt\2 - hoofdstuk 2\8025060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481" y="3645025"/>
            <a:ext cx="307856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Pincode - 6e editie\Pincode - vmbo bb\ICT\Leerjaar 3\verkleind-beeld-Pincode-3gt\verkleind-beeld-Pincode-3gt\2 - hoofdstuk 2\80250607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429000"/>
            <a:ext cx="4562524" cy="2281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6698433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 idx="4294967295"/>
          </p:nvPr>
        </p:nvSpPr>
        <p:spPr>
          <a:xfrm>
            <a:off x="573034" y="549275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Vergelijkend warenonderzoek</a:t>
            </a:r>
          </a:p>
        </p:txBody>
      </p:sp>
      <p:sp>
        <p:nvSpPr>
          <p:cNvPr id="9219" name="Tekstvak 4"/>
          <p:cNvSpPr txBox="1">
            <a:spLocks noChangeArrowheads="1"/>
          </p:cNvSpPr>
          <p:nvPr/>
        </p:nvSpPr>
        <p:spPr bwMode="auto">
          <a:xfrm>
            <a:off x="881009" y="1842159"/>
            <a:ext cx="792162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/>
              <a:t>Consumentenorganisaties doen regelmatig onafhankelijk onderzoek waarbij ze gelijksoortige producten van verschillende merken met elkaar vergelijken. </a:t>
            </a:r>
          </a:p>
          <a:p>
            <a:r>
              <a:rPr lang="nl-NL" sz="2800" dirty="0"/>
              <a:t>Dat heet een vergelijkend warenonderzoek.</a:t>
            </a:r>
            <a:endParaRPr lang="nl-NL" altLang="nl-NL" sz="2800" dirty="0"/>
          </a:p>
        </p:txBody>
      </p:sp>
      <p:sp>
        <p:nvSpPr>
          <p:cNvPr id="9223" name="Tijdelijke aanduiding voor voettekst 4"/>
          <p:cNvSpPr txBox="1">
            <a:spLocks noGrp="1"/>
          </p:cNvSpPr>
          <p:nvPr/>
        </p:nvSpPr>
        <p:spPr bwMode="auto">
          <a:xfrm>
            <a:off x="3231681" y="630932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9562463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 idx="4294967295"/>
          </p:nvPr>
        </p:nvSpPr>
        <p:spPr>
          <a:xfrm>
            <a:off x="457200" y="549275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Vergelijkingssites</a:t>
            </a:r>
          </a:p>
        </p:txBody>
      </p:sp>
      <p:sp>
        <p:nvSpPr>
          <p:cNvPr id="9219" name="Tekstvak 4"/>
          <p:cNvSpPr txBox="1">
            <a:spLocks noChangeArrowheads="1"/>
          </p:cNvSpPr>
          <p:nvPr/>
        </p:nvSpPr>
        <p:spPr bwMode="auto">
          <a:xfrm>
            <a:off x="899592" y="1655815"/>
            <a:ext cx="7921625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/>
              <a:t>Je kunt ook kijken op </a:t>
            </a:r>
            <a:r>
              <a:rPr lang="nl-NL" sz="2800" i="1" dirty="0"/>
              <a:t>vergelijkingssites</a:t>
            </a:r>
            <a:r>
              <a:rPr lang="nl-NL" sz="2800" dirty="0"/>
              <a:t>. </a:t>
            </a:r>
          </a:p>
          <a:p>
            <a:r>
              <a:rPr lang="nl-NL" sz="2800" dirty="0"/>
              <a:t>Het is lastig om te beoordelen of deze sites betrouwbaar zijn. </a:t>
            </a:r>
          </a:p>
          <a:p>
            <a:r>
              <a:rPr lang="nl-NL" sz="2800" dirty="0"/>
              <a:t>Want er zijn commerciële vergelijkingssites</a:t>
            </a:r>
          </a:p>
          <a:p>
            <a:r>
              <a:rPr lang="nl-NL" sz="2800" dirty="0"/>
              <a:t>die betaald worden door producenten om hun producten of diensten zo hoog mogelijk te laten eindigen in de vergelijking.</a:t>
            </a:r>
            <a:endParaRPr lang="nl-NL" altLang="nl-NL" sz="2800" dirty="0"/>
          </a:p>
        </p:txBody>
      </p:sp>
      <p:sp>
        <p:nvSpPr>
          <p:cNvPr id="9223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4475232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 idx="4294967295"/>
          </p:nvPr>
        </p:nvSpPr>
        <p:spPr>
          <a:xfrm>
            <a:off x="457200" y="539759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Consumentenorganisaties</a:t>
            </a:r>
          </a:p>
        </p:txBody>
      </p:sp>
      <p:sp>
        <p:nvSpPr>
          <p:cNvPr id="9219" name="Tekstvak 4"/>
          <p:cNvSpPr txBox="1">
            <a:spLocks noChangeArrowheads="1"/>
          </p:cNvSpPr>
          <p:nvPr/>
        </p:nvSpPr>
        <p:spPr bwMode="auto">
          <a:xfrm>
            <a:off x="971550" y="1772816"/>
            <a:ext cx="792162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800" dirty="0"/>
              <a:t>Voorbeelden: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nl-NL" altLang="nl-NL" sz="2800" dirty="0"/>
              <a:t>NIBUD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nl-NL" altLang="nl-NL" sz="2800" dirty="0"/>
              <a:t>Vereniging Eigen Huis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nl-NL" altLang="nl-NL" sz="2800" dirty="0"/>
          </a:p>
        </p:txBody>
      </p:sp>
      <p:sp>
        <p:nvSpPr>
          <p:cNvPr id="9223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D:\Pincode - 6e editie\Pincode - vmbo bb\ICT\Leerjaar 3\verkleind-beeld-Pincode-3gt\verkleind-beeld-Pincode-3gt\2 - hoofdstuk 2\8025060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378064"/>
            <a:ext cx="381000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Pincode - 6e editie\Pincode - vmbo bb\ICT\Leerjaar 3\verkleind-beeld-Pincode-3gt\verkleind-beeld-Pincode-3gt\2 - hoofdstuk 2\80826E4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444" y="3971404"/>
            <a:ext cx="2089671" cy="2089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78339620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 idx="4294967295"/>
          </p:nvPr>
        </p:nvSpPr>
        <p:spPr>
          <a:xfrm>
            <a:off x="457200" y="549275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Consumer power</a:t>
            </a:r>
          </a:p>
        </p:txBody>
      </p:sp>
      <p:sp>
        <p:nvSpPr>
          <p:cNvPr id="9219" name="Tekstvak 4"/>
          <p:cNvSpPr txBox="1">
            <a:spLocks noChangeArrowheads="1"/>
          </p:cNvSpPr>
          <p:nvPr/>
        </p:nvSpPr>
        <p:spPr bwMode="auto">
          <a:xfrm>
            <a:off x="899592" y="1988840"/>
            <a:ext cx="792162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/>
              <a:t>Door gezamenlijk op te treden, heb je met een grote groep consumenten meer invloed op producenten, zodat die rekening gaan houden met de wensen en behoeften van de consument.</a:t>
            </a:r>
            <a:endParaRPr lang="nl-NL" altLang="nl-NL" sz="3200" dirty="0"/>
          </a:p>
        </p:txBody>
      </p:sp>
      <p:sp>
        <p:nvSpPr>
          <p:cNvPr id="9223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4732728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 idx="4294967295"/>
          </p:nvPr>
        </p:nvSpPr>
        <p:spPr>
          <a:xfrm>
            <a:off x="457200" y="549275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Keurmerk</a:t>
            </a:r>
          </a:p>
        </p:txBody>
      </p:sp>
      <p:sp>
        <p:nvSpPr>
          <p:cNvPr id="9219" name="Tekstvak 4"/>
          <p:cNvSpPr txBox="1">
            <a:spLocks noChangeArrowheads="1"/>
          </p:cNvSpPr>
          <p:nvPr/>
        </p:nvSpPr>
        <p:spPr bwMode="auto">
          <a:xfrm>
            <a:off x="899591" y="1412776"/>
            <a:ext cx="7921625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/>
              <a:t>Een </a:t>
            </a:r>
            <a:r>
              <a:rPr lang="nl-NL" sz="2800" i="1" dirty="0"/>
              <a:t>keurmerk</a:t>
            </a:r>
            <a:r>
              <a:rPr lang="nl-NL" sz="2800" dirty="0"/>
              <a:t> is een logo op een product waarmee de fabrikant aangeeft dat het product aan bepaalde eisen voldoet.</a:t>
            </a:r>
          </a:p>
          <a:p>
            <a:endParaRPr lang="nl-NL" altLang="nl-NL" sz="2800" dirty="0"/>
          </a:p>
          <a:p>
            <a:r>
              <a:rPr lang="nl-NL" altLang="nl-NL" sz="2800" dirty="0"/>
              <a:t>Je hebt keurmerken voor dierenwelzijn, milieu, elektronica en vervoer. Er zijn ook keurmerken die aangeven dat de partij waarmee </a:t>
            </a:r>
            <a:r>
              <a:rPr lang="nl-NL" altLang="nl-NL" sz="2800"/>
              <a:t>je zaken doet </a:t>
            </a:r>
            <a:r>
              <a:rPr lang="nl-NL" altLang="nl-NL" sz="2800" dirty="0"/>
              <a:t>betrouwbaar is.</a:t>
            </a:r>
          </a:p>
          <a:p>
            <a:endParaRPr lang="nl-NL" altLang="nl-NL" sz="2800" dirty="0"/>
          </a:p>
          <a:p>
            <a:r>
              <a:rPr lang="nl-NL" altLang="nl-NL" sz="2800" dirty="0"/>
              <a:t>Welke keurmerken ken je van producten die je thuis gebruikt?</a:t>
            </a:r>
            <a:endParaRPr lang="nl-NL" altLang="nl-NL" sz="3200" dirty="0"/>
          </a:p>
        </p:txBody>
      </p:sp>
      <p:sp>
        <p:nvSpPr>
          <p:cNvPr id="9223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09824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b3f07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3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3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3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3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3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3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3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3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3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c137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7_Metro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</TotalTime>
  <Words>352</Words>
  <Application>Microsoft Office PowerPoint</Application>
  <PresentationFormat>Diavoorstelling (4:3)</PresentationFormat>
  <Paragraphs>65</Paragraphs>
  <Slides>10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10</vt:i4>
      </vt:variant>
    </vt:vector>
  </HeadingPairs>
  <TitlesOfParts>
    <vt:vector size="18" baseType="lpstr">
      <vt:lpstr>Arial</vt:lpstr>
      <vt:lpstr>Calibri</vt:lpstr>
      <vt:lpstr>Consolas</vt:lpstr>
      <vt:lpstr>Wingdings</vt:lpstr>
      <vt:lpstr>Wingdings 2</vt:lpstr>
      <vt:lpstr>Wingdings 3</vt:lpstr>
      <vt:lpstr>Standaardontwerp</vt:lpstr>
      <vt:lpstr>7_Metro</vt:lpstr>
      <vt:lpstr>§2.1 Kijk en vergelijk!</vt:lpstr>
      <vt:lpstr>§2.1 Kijk en vergelijk!</vt:lpstr>
      <vt:lpstr>Consumentenorganisaties</vt:lpstr>
      <vt:lpstr>Consumentenorganisaties</vt:lpstr>
      <vt:lpstr>Vergelijkend warenonderzoek</vt:lpstr>
      <vt:lpstr>Vergelijkingssites</vt:lpstr>
      <vt:lpstr>Consumentenorganisaties</vt:lpstr>
      <vt:lpstr>Consumer power</vt:lpstr>
      <vt:lpstr>Keurmerk</vt:lpstr>
      <vt:lpstr>ACM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rob van der feen</dc:creator>
  <cp:lastModifiedBy>Mosink, HPC (Ron)</cp:lastModifiedBy>
  <cp:revision>233</cp:revision>
  <dcterms:created xsi:type="dcterms:W3CDTF">2009-03-16T17:34:45Z</dcterms:created>
  <dcterms:modified xsi:type="dcterms:W3CDTF">2021-04-12T05:57:35Z</dcterms:modified>
</cp:coreProperties>
</file>